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7"/>
  </p:notesMasterIdLst>
  <p:sldIdLst>
    <p:sldId id="256" r:id="rId5"/>
    <p:sldId id="1022" r:id="rId6"/>
    <p:sldId id="1033" r:id="rId7"/>
    <p:sldId id="1023" r:id="rId8"/>
    <p:sldId id="946" r:id="rId9"/>
    <p:sldId id="1024" r:id="rId10"/>
    <p:sldId id="1029" r:id="rId11"/>
    <p:sldId id="1025" r:id="rId12"/>
    <p:sldId id="1031" r:id="rId13"/>
    <p:sldId id="1027" r:id="rId14"/>
    <p:sldId id="1020" r:id="rId15"/>
    <p:sldId id="1021" r:id="rId16"/>
    <p:sldId id="1028" r:id="rId17"/>
    <p:sldId id="1026" r:id="rId18"/>
    <p:sldId id="1018" r:id="rId19"/>
    <p:sldId id="838" r:id="rId20"/>
    <p:sldId id="779" r:id="rId21"/>
    <p:sldId id="1019" r:id="rId22"/>
    <p:sldId id="1015" r:id="rId23"/>
    <p:sldId id="290" r:id="rId24"/>
    <p:sldId id="957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E6BB6-0864-7CDF-E0ED-C24D75D7D7FB}" v="2" dt="2022-02-02T00:52:50.017"/>
    <p1510:client id="{FA16D87F-FC34-6252-5EEA-516D472F287E}" v="165" dt="2022-02-01T06:27:23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838"/>
    <p:restoredTop sz="89699" autoAdjust="0"/>
  </p:normalViewPr>
  <p:slideViewPr>
    <p:cSldViewPr snapToGrid="0" snapToObjects="1">
      <p:cViewPr varScale="1">
        <p:scale>
          <a:sx n="83" d="100"/>
          <a:sy n="83" d="100"/>
        </p:scale>
        <p:origin x="21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will make the best possible progress if they read as often as possible.</a:t>
            </a: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discuss how to listen to your child read their Read Write Inc. Phonics decodable storybook when they bring it home.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watch this child enjoying reading their Storybook again and again. Point and sweep until yellow books. </a:t>
            </a:r>
          </a:p>
          <a:p>
            <a:r>
              <a:rPr lang="en-US" dirty="0"/>
              <a:t>Show on</a:t>
            </a:r>
            <a:r>
              <a:rPr lang="en-US" baseline="0" dirty="0"/>
              <a:t> portal – subscription – phonics – red ditty training – unit 3 sounds (partner practice and ditty) 1-1.24, green words 2.33-2.59</a:t>
            </a:r>
          </a:p>
          <a:p>
            <a:r>
              <a:rPr lang="en-US" baseline="0" dirty="0"/>
              <a:t>Show on portal as above but first read - .30 - 1.28 to show point and sweep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1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after the third read in class, children bring the same Storybook home in their book bag.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this book!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read it like a storyteller and can’t wait to read it to you, their grandparents or even their teddy bear. 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 avoid saying, “This book is too easy for you!” but instead say “I love how well you can read this book!”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meant to be able to read all of the words as the book is at the correct level.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them to share their enjoyment of the story with you and read it in their storyteller voice – again and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30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child’s book bag, they will bring home: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Storybook they have read in class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what they can already read.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Book Bag Book. I’ll explain more about these in one moment.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 that every book that goes into your child’s book bag is a well-loved book – one they know already and want to read again and again.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36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 use this slide if you use Book Bag Books in your school.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Book Bag Books especially for home reading. They have guidance inside just for you as parents.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matched to the books children read in school so provide practice of the same sounds – extra practice at the right level for your child.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include many of the same reading activities that we use in class.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2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3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In the words of </a:t>
            </a:r>
            <a:r>
              <a:rPr lang="en-US" dirty="0" err="1">
                <a:solidFill>
                  <a:srgbClr val="FF0000"/>
                </a:solidFill>
              </a:rPr>
              <a:t>Dr</a:t>
            </a:r>
            <a:r>
              <a:rPr lang="en-US" dirty="0">
                <a:solidFill>
                  <a:srgbClr val="FF0000"/>
                </a:solidFill>
              </a:rPr>
              <a:t> Seuss…</a:t>
            </a:r>
            <a:r>
              <a:rPr lang="en-US" i="1" dirty="0">
                <a:solidFill>
                  <a:srgbClr val="FF0000"/>
                </a:solidFill>
              </a:rPr>
              <a:t>read quote.</a:t>
            </a:r>
          </a:p>
          <a:p>
            <a:pPr eaLnBrk="1" hangingPunct="1"/>
            <a:endParaRPr lang="en-US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i="0" dirty="0">
                <a:solidFill>
                  <a:srgbClr val="FF0000"/>
                </a:solidFill>
              </a:rPr>
              <a:t>Good readers do well in school – and in life.</a:t>
            </a:r>
          </a:p>
          <a:p>
            <a:pPr eaLnBrk="1" hangingPunct="1"/>
            <a:r>
              <a:rPr lang="en-US" i="0" dirty="0">
                <a:solidFill>
                  <a:srgbClr val="FF0000"/>
                </a:solidFill>
              </a:rPr>
              <a:t>By listening to your child read, you are making sure they have the opportunity to </a:t>
            </a:r>
            <a:r>
              <a:rPr lang="en-US" i="0" dirty="0" err="1">
                <a:solidFill>
                  <a:srgbClr val="FF0000"/>
                </a:solidFill>
              </a:rPr>
              <a:t>practise</a:t>
            </a:r>
            <a:r>
              <a:rPr lang="en-US" i="0" dirty="0">
                <a:solidFill>
                  <a:srgbClr val="FF0000"/>
                </a:solidFill>
              </a:rPr>
              <a:t> and become a good reader quickly.</a:t>
            </a:r>
          </a:p>
          <a:p>
            <a:pPr eaLnBrk="1" hangingPunct="1"/>
            <a:endParaRPr lang="en-US" i="0" dirty="0">
              <a:solidFill>
                <a:srgbClr val="FF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AEA0D-15AF-3040-A3B5-D7F153320F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1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292E8D-CF26-4C18-AF48-18F643F3764E}" type="slidenum">
              <a:rPr lang="en-US" sz="1200" smtClean="0">
                <a:latin typeface="Times New Roman" pitchFamily="18" charset="0"/>
              </a:rPr>
              <a:pPr eaLnBrk="1" hangingPunct="1"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685800"/>
            <a:ext cx="2312988" cy="173513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572" y="2420642"/>
            <a:ext cx="5942641" cy="60371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our school,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each Read Write Inc. Storybook three times in class with their partner.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Re-reading the same book helps children to become confident readers.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time they re-read, they build their fluency/speed and comprehension.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love reading and want to read because they can read all of the words in the Storybook.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set a focus for each re-read in school.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read focuses on reading every word accurately. 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on reading the story more quickly.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third read on comprehension - understanding what they read.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your child brings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book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to read and enjoy with you again and again at home.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‘three with me, four at home.’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do not send stories home the children cannot read because we always want them to be set up to succeed in their reading.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We want to make sure they enjoy reading so that they want to read.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more they read, the faster progress they will make.</a:t>
            </a: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/>
            <a:endParaRPr lang="en-GB" sz="1100" dirty="0">
              <a:latin typeface="Arial"/>
              <a:cs typeface="Arial"/>
            </a:endParaRPr>
          </a:p>
          <a:p>
            <a:pPr eaLnBrk="1" hangingPunct="1"/>
            <a:r>
              <a:rPr lang="en-GB" sz="1100" dirty="0">
                <a:latin typeface="Arial"/>
                <a:cs typeface="Arial"/>
              </a:rPr>
              <a:t> 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0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16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 Each book has a sounds page to practice.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i="1" dirty="0"/>
              <a:t>Use MTYT to teach each of the Set 1 sounds to</a:t>
            </a:r>
            <a:r>
              <a:rPr lang="en-US" sz="11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parents</a:t>
            </a:r>
            <a:r>
              <a:rPr lang="en-US" sz="1100" i="1" dirty="0"/>
              <a:t>.</a:t>
            </a: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100" dirty="0">
                <a:latin typeface="Times New Roman"/>
                <a:ea typeface="Times New Roman"/>
                <a:cs typeface="Times New Roman"/>
                <a:sym typeface="Times New Roman"/>
              </a:rPr>
              <a:t>Each book has a</a:t>
            </a:r>
            <a:r>
              <a:rPr lang="en-GB" sz="1100" baseline="0" dirty="0">
                <a:latin typeface="Times New Roman"/>
                <a:ea typeface="Times New Roman"/>
                <a:cs typeface="Times New Roman"/>
                <a:sym typeface="Times New Roman"/>
              </a:rPr>
              <a:t> page containing all the green and red words from the book. Red words are words that are not decodable and need to be taught by sight. </a:t>
            </a:r>
            <a:endParaRPr lang="en-US" sz="1100" i="1" dirty="0"/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6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will be able to read all of the words in the Storybook.</a:t>
            </a:r>
          </a:p>
          <a:p>
            <a:endParaRPr lang="en-US" dirty="0"/>
          </a:p>
          <a:p>
            <a:r>
              <a:rPr lang="en-US" dirty="0"/>
              <a:t>If they hesitate, remind them to read the word using ‘Special Friends, Fred Talk, read the word’.</a:t>
            </a:r>
          </a:p>
          <a:p>
            <a:r>
              <a:rPr lang="en-US" dirty="0"/>
              <a:t>For example, this means they spot the ‘</a:t>
            </a:r>
            <a:r>
              <a:rPr lang="en-US" dirty="0" err="1"/>
              <a:t>sh</a:t>
            </a:r>
            <a:r>
              <a:rPr lang="en-US" dirty="0"/>
              <a:t>’, then Fred Talk and blend to read the word e.g. </a:t>
            </a:r>
            <a:r>
              <a:rPr lang="en-US" dirty="0" err="1"/>
              <a:t>sh</a:t>
            </a:r>
            <a:r>
              <a:rPr lang="en-US" dirty="0"/>
              <a:t>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4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words are ‘tricky’ because they contain letters that don’t match the sounds the child has been taught.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‘said’ has 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making an ‘e’ sound.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these common exception words as Red words.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early Storybooks, these words are printed in red text.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your child not to use Fred Talk to read Red words but instead to stop and think. Tell them the word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100" dirty="0">
                <a:latin typeface="Times New Roman"/>
                <a:ea typeface="Times New Roman"/>
                <a:cs typeface="Times New Roman"/>
                <a:sym typeface="Times New Roman"/>
              </a:rPr>
              <a:t>Your child will then read the story</a:t>
            </a:r>
            <a:endParaRPr lang="en-US" sz="1100" i="1" dirty="0"/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30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home: </a:t>
            </a:r>
          </a:p>
          <a:p>
            <a:endParaRPr lang="en-US" dirty="0"/>
          </a:p>
          <a:p>
            <a:r>
              <a:rPr lang="en-US" dirty="0"/>
              <a:t>The frieze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stretchy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bouncy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Handwriting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will also give you a copy of the </a:t>
            </a:r>
            <a:r>
              <a:rPr lang="en-US" baseline="0" dirty="0"/>
              <a:t>‘Reading at Home Booklet 1’.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3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8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Read Write Inc. </a:t>
            </a:r>
            <a:r>
              <a:rPr lang="en-US" dirty="0"/>
              <a:t>Phonics </a:t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dirty="0"/>
              <a:t>Listening to your child read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Activity 2: Green and red words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654"/>
            <a:ext cx="9144000" cy="55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3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EB5E3-8A36-464F-AD2A-E3B6DAFF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68022" cy="864096"/>
          </a:xfrm>
        </p:spPr>
        <p:txBody>
          <a:bodyPr/>
          <a:lstStyle/>
          <a:p>
            <a:r>
              <a:rPr lang="en-US" dirty="0"/>
              <a:t>‘Special Friends’, ‘Fred Talk’, read the 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F55EA-20BA-9940-80CE-F946D54B8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55" y="1490269"/>
            <a:ext cx="4099689" cy="19387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1E4011-75BC-3A4A-8675-9C136667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155" y="3713613"/>
            <a:ext cx="4056943" cy="28791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453306A-8ABE-4D4D-A351-D45ECDF2F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000">
            <a:off x="6795494" y="2310573"/>
            <a:ext cx="2168106" cy="100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1358-7079-704B-9B32-5E78F2884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Words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4FA85-7D2B-994C-8EA8-4ABF818A1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7081" y="3357051"/>
            <a:ext cx="4599316" cy="29416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BCBC3-CDC1-EC4B-A12C-A092D1C25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1" r="3172" b="1901"/>
          <a:stretch/>
        </p:blipFill>
        <p:spPr>
          <a:xfrm>
            <a:off x="1157467" y="1546333"/>
            <a:ext cx="3040011" cy="1544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FACAA7-1E4E-D742-A365-12B2395364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02" r="6712" b="7279"/>
          <a:stretch/>
        </p:blipFill>
        <p:spPr>
          <a:xfrm>
            <a:off x="4946524" y="1546333"/>
            <a:ext cx="3040009" cy="15441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407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Activity 3: Read the story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25"/>
            <a:ext cx="9144000" cy="53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878918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C89B-56E4-9649-9D8C-0C5392809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8018"/>
            <a:ext cx="7478713" cy="864096"/>
          </a:xfrm>
        </p:spPr>
        <p:txBody>
          <a:bodyPr/>
          <a:lstStyle/>
          <a:p>
            <a:r>
              <a:rPr lang="en-GB" dirty="0"/>
              <a:t>Point and sweep (not yellow, blue or grey)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0" y="1316739"/>
            <a:ext cx="8639175" cy="48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honics and Literacy in Reception - ppt download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4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95" y="1750912"/>
            <a:ext cx="3089981" cy="2247015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third read…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2073" y="1874063"/>
            <a:ext cx="432635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Please ensure the book is always left in your child’s book bag to ensure it is not lost or damaged. This will need to be in school every day.</a:t>
            </a:r>
          </a:p>
          <a:p>
            <a:endParaRPr lang="en-US" dirty="0"/>
          </a:p>
          <a:p>
            <a:r>
              <a:rPr lang="en-US" dirty="0"/>
              <a:t>A small fee of £3 will be charged for damaged or lost books to cover the cost of a replacement. </a:t>
            </a:r>
            <a:endParaRPr lang="en-US" dirty="0">
              <a:cs typeface="Arial"/>
            </a:endParaRPr>
          </a:p>
        </p:txBody>
      </p:sp>
      <p:pic>
        <p:nvPicPr>
          <p:cNvPr id="6146" name="Picture 2" descr="UADRA Classic Book Bag School Bag - 8 Colours (Classic RED) :  Amazon.co.uk: Lu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43" y="4186421"/>
            <a:ext cx="2830882" cy="263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4427 -2.22222E-6 C 0.20903 -2.22222E-6 0.28872 0.14398 0.28872 0.26111 L 0.28872 0.5222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60649"/>
            <a:ext cx="8712967" cy="864096"/>
          </a:xfrm>
        </p:spPr>
        <p:txBody>
          <a:bodyPr/>
          <a:lstStyle/>
          <a:p>
            <a:r>
              <a:rPr lang="en-US" dirty="0"/>
              <a:t>Which books will children bring home?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58161" y="1663382"/>
            <a:ext cx="8437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09203-4959-C44A-8547-F974B7707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475" y="1447205"/>
            <a:ext cx="3620021" cy="28617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899D2E-4D50-3F45-B1A3-F14ED338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20" y="1632516"/>
            <a:ext cx="3303245" cy="240209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4098" name="Picture 2" descr="eading Recor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8" y="4697260"/>
            <a:ext cx="2657967" cy="19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4665" y="4809995"/>
            <a:ext cx="494102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Please record each time you listen to your child read their book. It is important that your child reads the book and you listen. If your child struggles with a word, ask them to use their Fred Talk.</a:t>
            </a:r>
          </a:p>
        </p:txBody>
      </p:sp>
    </p:spTree>
    <p:extLst>
      <p:ext uri="{BB962C8B-B14F-4D97-AF65-F5344CB8AC3E}">
        <p14:creationId xmlns:p14="http://schemas.microsoft.com/office/powerpoint/2010/main" val="34282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C9DD-25FF-DD45-8952-0A114CE9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7478713" cy="864096"/>
          </a:xfrm>
        </p:spPr>
        <p:txBody>
          <a:bodyPr/>
          <a:lstStyle/>
          <a:p>
            <a:r>
              <a:rPr lang="en-US" dirty="0"/>
              <a:t>Book Bag Books – 1 or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1F4763-21A6-D448-B6D3-D029870A9125}"/>
              </a:ext>
            </a:extLst>
          </p:cNvPr>
          <p:cNvSpPr/>
          <p:nvPr/>
        </p:nvSpPr>
        <p:spPr>
          <a:xfrm>
            <a:off x="323528" y="1399847"/>
            <a:ext cx="8820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reading practice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Uniquely matched to the </a:t>
            </a:r>
            <a:r>
              <a:rPr lang="en-GB" sz="2800" i="1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Write Inc.</a:t>
            </a: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Phonics Storybooks.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 children's learning of phonics at the appropriate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6C6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to make even faster progress in reading.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2BFF3-0BCF-1847-BD75-9F1FE70B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6" y="4455845"/>
            <a:ext cx="1310959" cy="1719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1A557-3E53-5949-A342-3A8CD03AC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71" y="4455845"/>
            <a:ext cx="1321691" cy="171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C8B2C-D41A-634D-B9CB-51948B268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038" y="4455845"/>
            <a:ext cx="1322182" cy="1719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D619E-8431-A140-8185-938A5EE52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696" y="4455845"/>
            <a:ext cx="1323816" cy="171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E1FFC-F320-EE4A-92CF-77965609DD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988" y="4455844"/>
            <a:ext cx="1320060" cy="17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C367-EB08-294F-AA8D-9244614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00033-6BC5-DC4D-B49C-817C0D0E7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16" y="1397168"/>
            <a:ext cx="8639175" cy="504056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Listen to your child read the same Storybook again and again. At least once a day.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Encourage them to use ’Special Friends’, ‘Fred Talk’, ‘read the word’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Discuss the story and encourage their storyteller voice.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Help your child to sound out the letters in words and then ‘point and sweep’ the sounds together to make a whole word. </a:t>
            </a:r>
            <a:r>
              <a:rPr lang="en-US" sz="2400" b="1" dirty="0"/>
              <a:t>Please do not refer to the letters by their names</a:t>
            </a:r>
            <a:r>
              <a:rPr lang="en-US" sz="24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Help your child to focus on the ‘pure’ sounds. You can hear how to say the sounds correctly by searching on YouTube for ‘Read Write Inc. Phonemes Pronunciation Guide’. </a:t>
            </a:r>
          </a:p>
        </p:txBody>
      </p:sp>
    </p:spTree>
    <p:extLst>
      <p:ext uri="{BB962C8B-B14F-4D97-AF65-F5344CB8AC3E}">
        <p14:creationId xmlns:p14="http://schemas.microsoft.com/office/powerpoint/2010/main" val="10546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Read Write Inc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8" y="1356136"/>
            <a:ext cx="8639175" cy="5040560"/>
          </a:xfrm>
        </p:spPr>
        <p:txBody>
          <a:bodyPr/>
          <a:lstStyle/>
          <a:p>
            <a:r>
              <a:rPr lang="en-US" dirty="0"/>
              <a:t>Children are grouped by their phonics level. Each half term teachers will assess and rearrange groups as needed. Children will only be given books that are decodable for them.</a:t>
            </a:r>
          </a:p>
        </p:txBody>
      </p:sp>
      <p:pic>
        <p:nvPicPr>
          <p:cNvPr id="1026" name="Picture 2" descr="ead Write Inc Phonics: Storybooks Super Easy Buy Pack: Amazon.co.uk:  Miskin, R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41" y="3192064"/>
            <a:ext cx="6540259" cy="366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73911" y="5168939"/>
            <a:ext cx="1670089" cy="972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 descr="ead Write Inc. Phonics Overview Chart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8" y="3150706"/>
            <a:ext cx="2208729" cy="1027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3" y="4409832"/>
            <a:ext cx="1991643" cy="20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4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. Seuss™ Oh, the Places You&amp;#39;ll Go! Backdrop - 3 Pc. | Oriental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0" y="1264403"/>
            <a:ext cx="6259042" cy="62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51B80-C98F-864F-9740-E3F0E812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59" y="651769"/>
            <a:ext cx="8263881" cy="2447596"/>
          </a:xfrm>
        </p:spPr>
        <p:txBody>
          <a:bodyPr/>
          <a:lstStyle/>
          <a:p>
            <a:r>
              <a:rPr lang="en-US" sz="3600" dirty="0"/>
              <a:t>The more that you </a:t>
            </a:r>
            <a:r>
              <a:rPr lang="en-US" sz="3600" b="1" dirty="0">
                <a:solidFill>
                  <a:schemeClr val="accent3"/>
                </a:solidFill>
              </a:rPr>
              <a:t>read</a:t>
            </a:r>
            <a:r>
              <a:rPr lang="en-US" sz="3600" dirty="0"/>
              <a:t>, the more things you will </a:t>
            </a:r>
            <a:r>
              <a:rPr lang="en-US" sz="3600" b="1" dirty="0">
                <a:solidFill>
                  <a:schemeClr val="accent3"/>
                </a:solidFill>
              </a:rPr>
              <a:t>know</a:t>
            </a:r>
            <a:r>
              <a:rPr lang="en-US" sz="3600" dirty="0"/>
              <a:t>. The more that you </a:t>
            </a:r>
            <a:r>
              <a:rPr lang="en-US" sz="3600" b="1" dirty="0">
                <a:solidFill>
                  <a:schemeClr val="accent3"/>
                </a:solidFill>
              </a:rPr>
              <a:t>learn</a:t>
            </a:r>
            <a:r>
              <a:rPr lang="en-US" sz="3600" dirty="0"/>
              <a:t>, the more </a:t>
            </a:r>
            <a:r>
              <a:rPr lang="en-US" sz="3600" b="1" dirty="0">
                <a:solidFill>
                  <a:schemeClr val="accent3"/>
                </a:solidFill>
              </a:rPr>
              <a:t>places you’ll go</a:t>
            </a:r>
            <a:r>
              <a:rPr lang="en-US" sz="3600" dirty="0"/>
              <a:t>! </a:t>
            </a:r>
            <a:endParaRPr lang="en-US" sz="36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3C3D3C-A11A-E14A-91E3-23F810041EF8}"/>
              </a:ext>
            </a:extLst>
          </p:cNvPr>
          <p:cNvSpPr txBox="1">
            <a:spLocks/>
          </p:cNvSpPr>
          <p:nvPr/>
        </p:nvSpPr>
        <p:spPr>
          <a:xfrm>
            <a:off x="6673611" y="3644348"/>
            <a:ext cx="8640951" cy="86409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3400" dirty="0"/>
              <a:t>Dr. Seuss</a:t>
            </a:r>
          </a:p>
        </p:txBody>
      </p:sp>
    </p:spTree>
    <p:extLst>
      <p:ext uri="{BB962C8B-B14F-4D97-AF65-F5344CB8AC3E}">
        <p14:creationId xmlns:p14="http://schemas.microsoft.com/office/powerpoint/2010/main" val="407128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56430E30-8EEA-455E-8216-D8B06798F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74" y="267276"/>
            <a:ext cx="6520069" cy="6525702"/>
          </a:xfrm>
        </p:spPr>
      </p:pic>
    </p:spTree>
    <p:extLst>
      <p:ext uri="{BB962C8B-B14F-4D97-AF65-F5344CB8AC3E}">
        <p14:creationId xmlns:p14="http://schemas.microsoft.com/office/powerpoint/2010/main" val="205797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coded 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8" y="1356136"/>
            <a:ext cx="8639175" cy="5040560"/>
          </a:xfrm>
        </p:spPr>
        <p:txBody>
          <a:bodyPr/>
          <a:lstStyle/>
          <a:p>
            <a:r>
              <a:rPr lang="en-US" dirty="0"/>
              <a:t>Children will bring the book home that they have been reading at school. It is important that they read at home </a:t>
            </a:r>
            <a:r>
              <a:rPr lang="en-US" b="1" u="sng" dirty="0"/>
              <a:t>every day</a:t>
            </a:r>
            <a:r>
              <a:rPr lang="en-US" dirty="0"/>
              <a:t>.</a:t>
            </a:r>
          </a:p>
        </p:txBody>
      </p:sp>
      <p:pic>
        <p:nvPicPr>
          <p:cNvPr id="1026" name="Picture 2" descr="ead Write Inc Phonics: Storybooks Super Easy Buy Pack: Amazon.co.uk:  Miskin, R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41" y="2789498"/>
            <a:ext cx="6540259" cy="406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73911" y="5168939"/>
            <a:ext cx="1670089" cy="972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 descr="ead Write Inc. Phonics Overview Chart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8" y="3150706"/>
            <a:ext cx="2208729" cy="1027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3" y="4409832"/>
            <a:ext cx="1991643" cy="2083565"/>
          </a:xfrm>
          <a:prstGeom prst="rect">
            <a:avLst/>
          </a:prstGeom>
        </p:spPr>
      </p:pic>
      <p:pic>
        <p:nvPicPr>
          <p:cNvPr id="2050" name="Picture 2" descr="ead Write Inc. Phonics: Grey Set 7 Storybook 9 Dear Vampire : Gill Munton  : 978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696" y="5168939"/>
            <a:ext cx="1510491" cy="10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8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Re-reading the same book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Accuracy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Fluency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Comprehension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Read and enjoy at home</a:t>
            </a:r>
          </a:p>
          <a:p>
            <a:pPr eaLnBrk="1" hangingPunct="1">
              <a:buFont typeface="Wingdings" pitchFamily="2" charset="2"/>
              <a:buNone/>
            </a:pPr>
            <a:endParaRPr lang="en-GB" sz="2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4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3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Read Write Inc splits these into Set 1, Set 2 and Set 3 sounds. A digraph is called a 'special friend'.</a:t>
            </a:r>
          </a:p>
        </p:txBody>
      </p:sp>
    </p:spTree>
    <p:extLst>
      <p:ext uri="{BB962C8B-B14F-4D97-AF65-F5344CB8AC3E}">
        <p14:creationId xmlns:p14="http://schemas.microsoft.com/office/powerpoint/2010/main" val="1540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DF2F-7540-4BC9-A860-78DB869C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onics Resources | St Joseph&amp;#39;s Catholic Primary School, Warnd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71" y="260649"/>
            <a:ext cx="9515061" cy="602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0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Activity 1: Speed Sounds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811"/>
            <a:ext cx="9144000" cy="56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7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9A76-D779-4555-ABDC-E7A5C97C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Orally blending before reading green words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D023EB-F594-42D8-BEE9-8DB0B9624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366" y="1593766"/>
            <a:ext cx="7475686" cy="4433437"/>
          </a:xfrm>
        </p:spPr>
      </p:pic>
    </p:spTree>
    <p:extLst>
      <p:ext uri="{BB962C8B-B14F-4D97-AF65-F5344CB8AC3E}">
        <p14:creationId xmlns:p14="http://schemas.microsoft.com/office/powerpoint/2010/main" val="2078724226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817E89E3EED940BDF41222C04EC405" ma:contentTypeVersion="12" ma:contentTypeDescription="Create a new document." ma:contentTypeScope="" ma:versionID="4ec51766df7d769b956458ce30f95360">
  <xsd:schema xmlns:xsd="http://www.w3.org/2001/XMLSchema" xmlns:xs="http://www.w3.org/2001/XMLSchema" xmlns:p="http://schemas.microsoft.com/office/2006/metadata/properties" xmlns:ns2="f85bf5f0-334e-4f2c-aef6-29addbb0aaa1" xmlns:ns3="6a313cf0-3f24-436f-8f5a-2f88057f0f74" targetNamespace="http://schemas.microsoft.com/office/2006/metadata/properties" ma:root="true" ma:fieldsID="a9609d634b52f44312cc76d27ccebddd" ns2:_="" ns3:_="">
    <xsd:import namespace="f85bf5f0-334e-4f2c-aef6-29addbb0aaa1"/>
    <xsd:import namespace="6a313cf0-3f24-436f-8f5a-2f88057f0f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bf5f0-334e-4f2c-aef6-29addbb0a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b2ed2b1-70ea-477f-a941-1874a25e13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13cf0-3f24-436f-8f5a-2f88057f0f7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5e733fc-3622-49ba-be6a-b185a27cf479}" ma:internalName="TaxCatchAll" ma:showField="CatchAllData" ma:web="6a313cf0-3f24-436f-8f5a-2f88057f0f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313cf0-3f24-436f-8f5a-2f88057f0f74" xsi:nil="true"/>
    <lcf76f155ced4ddcb4097134ff3c332f xmlns="f85bf5f0-334e-4f2c-aef6-29addbb0aaa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2920E4-AEED-4FF4-84DE-56559C9F2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5bf5f0-334e-4f2c-aef6-29addbb0aaa1"/>
    <ds:schemaRef ds:uri="6a313cf0-3f24-436f-8f5a-2f88057f0f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D402EE-8B9E-4ED7-9037-F95BFC7FE5F3}">
  <ds:schemaRefs>
    <ds:schemaRef ds:uri="http://schemas.microsoft.com/office/2006/metadata/properties"/>
    <ds:schemaRef ds:uri="http://schemas.microsoft.com/office/infopath/2007/PartnerControls"/>
    <ds:schemaRef ds:uri="6a313cf0-3f24-436f-8f5a-2f88057f0f74"/>
    <ds:schemaRef ds:uri="f85bf5f0-334e-4f2c-aef6-29addbb0aaa1"/>
  </ds:schemaRefs>
</ds:datastoreItem>
</file>

<file path=customXml/itemProps3.xml><?xml version="1.0" encoding="utf-8"?>
<ds:datastoreItem xmlns:ds="http://schemas.openxmlformats.org/officeDocument/2006/customXml" ds:itemID="{0DD390DC-305C-467A-B5D2-AE9DAD33F6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1164</TotalTime>
  <Words>1553</Words>
  <Application>Microsoft Office PowerPoint</Application>
  <PresentationFormat>On-screen Show (4:3)</PresentationFormat>
  <Paragraphs>189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NEW Phonics Template</vt:lpstr>
      <vt:lpstr>Read Write Inc. Phonics  Parents’ Meeting Listening to your child read</vt:lpstr>
      <vt:lpstr>Read Write Inc </vt:lpstr>
      <vt:lpstr>PowerPoint Presentation</vt:lpstr>
      <vt:lpstr>Colour coded books</vt:lpstr>
      <vt:lpstr>Re-reading the same book</vt:lpstr>
      <vt:lpstr>English alphabetic code</vt:lpstr>
      <vt:lpstr>PowerPoint Presentation</vt:lpstr>
      <vt:lpstr>Activity 1: Speed Sounds</vt:lpstr>
      <vt:lpstr>Orally blending before reading green words</vt:lpstr>
      <vt:lpstr>Activity 2: Green and red words</vt:lpstr>
      <vt:lpstr>‘Special Friends’, ‘Fred Talk’, read the word</vt:lpstr>
      <vt:lpstr>Red Words</vt:lpstr>
      <vt:lpstr>Activity 3: Read the story</vt:lpstr>
      <vt:lpstr>Free Video Tutorials (ruthmiskin.com)</vt:lpstr>
      <vt:lpstr>Point and sweep (not yellow, blue or grey)</vt:lpstr>
      <vt:lpstr>After the third read…</vt:lpstr>
      <vt:lpstr>Which books will children bring home?</vt:lpstr>
      <vt:lpstr>Book Bag Books – 1 or 2</vt:lpstr>
      <vt:lpstr>What can you do?</vt:lpstr>
      <vt:lpstr>Online resources available</vt:lpstr>
      <vt:lpstr>PowerPoint Presentation</vt:lpstr>
      <vt:lpstr>Any other questions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Microsoft Office User</cp:lastModifiedBy>
  <cp:revision>207</cp:revision>
  <dcterms:created xsi:type="dcterms:W3CDTF">2015-11-23T14:36:59Z</dcterms:created>
  <dcterms:modified xsi:type="dcterms:W3CDTF">2023-01-23T08:28:35Z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0x01010074817E89E3EED940BDF41222C04EC405</vt:lpwstr>
  </property>
</Properties>
</file>